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6"/>
  </p:notesMasterIdLst>
  <p:sldIdLst>
    <p:sldId id="256" r:id="rId2"/>
    <p:sldId id="258" r:id="rId3"/>
    <p:sldId id="271" r:id="rId4"/>
    <p:sldId id="272" r:id="rId5"/>
    <p:sldId id="273" r:id="rId6"/>
    <p:sldId id="275" r:id="rId7"/>
    <p:sldId id="276" r:id="rId8"/>
    <p:sldId id="267" r:id="rId9"/>
    <p:sldId id="265" r:id="rId10"/>
    <p:sldId id="268" r:id="rId11"/>
    <p:sldId id="269" r:id="rId12"/>
    <p:sldId id="270" r:id="rId13"/>
    <p:sldId id="280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DB0FE-885E-4BEC-BFDD-023DB95B9FDB}" v="25" vWet="26" dt="2022-01-09T16:29:28.441"/>
    <p1510:client id="{14626CF3-7B5B-4B92-9C67-BFD594526E6C}" v="4421" dt="2022-01-09T16:28:46.873"/>
    <p1510:client id="{1DC65150-7899-40D1-8F94-3CD39BCB23BD}" v="10" dt="2022-01-09T13:30:54.982"/>
    <p1510:client id="{1FD4F709-6E8B-4069-8CA8-FE1D9EE37EE0}" v="1" dt="2022-01-09T16:12:18.883"/>
    <p1510:client id="{40443836-5891-4FDF-AD8D-2DCE3B50F8D9}" v="373" dt="2022-01-09T16:23:12.942"/>
    <p1510:client id="{51BE4CB1-B802-45DF-B2EA-393A71352C2F}" v="1280" dt="2022-01-09T16:35:11.791"/>
    <p1510:client id="{54E8E11F-4737-4FF8-BDE6-D57DB3544F62}" v="173" dt="2022-01-09T14:58:22.804"/>
    <p1510:client id="{5D9FC1EC-A4F3-4177-84CD-11A3A42E4C12}" v="258" dt="2022-01-09T16:21:03.966"/>
    <p1510:client id="{ED65B397-F6AA-4633-A1D0-DCCAA8292C46}" v="21" dt="2022-01-09T16:24:53.267"/>
    <p1510:client id="{FFA3480B-ECF7-4960-8D3C-52E119740529}" v="1173" dt="2022-01-09T16:08:53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svg>
</file>

<file path=ppt/media/image14.jpe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E70EA-313A-49E1-9057-AE144FA72286}" type="datetimeFigureOut">
              <a:rPr lang="it-IT" smtClean="0"/>
              <a:t>09/01/2022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1E2BD-08FE-46E6-A9EE-345D46B670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0644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24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212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238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7911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409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2889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940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225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477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402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180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6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ksAVT0YMEo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KNHgeykDXFw?feature=oembe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dshift.autodesk.it/simulazione-chirurgica/" TargetMode="External"/><Relationship Id="rId2" Type="http://schemas.openxmlformats.org/officeDocument/2006/relationships/hyperlink" Target="https://healthtechmagazine.net/article/2020/11/how-surgeons-use-vr-technology-train-and-adapt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businessinsider.com/hospitals-surgeons-startups-operate-from-home-2021-2?r=US&amp;IR=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https://www.youtube.com/embed/p4vO64Y27JE?start=132&amp;feature=oembed" TargetMode="Externa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5" descr="Immagine che contiene persona, interni, blu&#10;&#10;Descrizione generata automaticamente">
            <a:extLst>
              <a:ext uri="{FF2B5EF4-FFF2-40B4-BE49-F238E27FC236}">
                <a16:creationId xmlns:a16="http://schemas.microsoft.com/office/drawing/2014/main" id="{F4BE06AE-828F-4F53-9272-57BC0E3E28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3455" r="1657" b="1"/>
          <a:stretch/>
        </p:blipFill>
        <p:spPr>
          <a:xfrm>
            <a:off x="3068" y="0"/>
            <a:ext cx="12188932" cy="68580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 idx="4294967295"/>
          </p:nvPr>
        </p:nvSpPr>
        <p:spPr>
          <a:xfrm>
            <a:off x="1117723" y="2177899"/>
            <a:ext cx="9055100" cy="3794125"/>
          </a:xfrm>
        </p:spPr>
        <p:txBody>
          <a:bodyPr>
            <a:normAutofit/>
          </a:bodyPr>
          <a:lstStyle/>
          <a:p>
            <a:r>
              <a:rPr lang="de-DE" sz="8800" err="1">
                <a:ln w="15875">
                  <a:solidFill>
                    <a:srgbClr val="FFFFFF"/>
                  </a:solidFill>
                </a:ln>
                <a:noFill/>
                <a:latin typeface="Rockwell"/>
                <a:ea typeface="PMingLiU-ExtB"/>
                <a:cs typeface="Calibri Light"/>
              </a:rPr>
              <a:t>Chirurgia</a:t>
            </a:r>
            <a:r>
              <a:rPr lang="de-DE" sz="8800">
                <a:ln w="15875">
                  <a:solidFill>
                    <a:srgbClr val="FFFFFF"/>
                  </a:solidFill>
                </a:ln>
                <a:noFill/>
                <a:latin typeface="Rockwell"/>
                <a:ea typeface="PMingLiU-ExtB"/>
                <a:cs typeface="Calibri Light"/>
              </a:rPr>
              <a:t> 4.0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E4A780B-ED4F-491C-9098-4F0AA7E9B74E}"/>
              </a:ext>
            </a:extLst>
          </p:cNvPr>
          <p:cNvSpPr txBox="1"/>
          <p:nvPr/>
        </p:nvSpPr>
        <p:spPr>
          <a:xfrm>
            <a:off x="9176238" y="4898719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it-IT" b="1">
                <a:latin typeface="Segoe UI Light"/>
                <a:cs typeface="Segoe UI"/>
              </a:rPr>
              <a:t>Gruppo 11</a:t>
            </a:r>
          </a:p>
          <a:p>
            <a:pPr algn="r"/>
            <a:r>
              <a:rPr lang="it-IT">
                <a:latin typeface="Segoe UI Light"/>
                <a:cs typeface="Segoe UI"/>
              </a:rPr>
              <a:t>Daniele Miola</a:t>
            </a:r>
            <a:endParaRPr lang="it-IT"/>
          </a:p>
          <a:p>
            <a:pPr algn="r"/>
            <a:r>
              <a:rPr lang="it-IT">
                <a:latin typeface="Segoe UI Light"/>
                <a:cs typeface="Segoe UI"/>
              </a:rPr>
              <a:t>Gianluca Ghione</a:t>
            </a:r>
          </a:p>
          <a:p>
            <a:pPr algn="r"/>
            <a:r>
              <a:rPr lang="it-IT">
                <a:latin typeface="Segoe UI Light"/>
                <a:cs typeface="Segoe UI"/>
              </a:rPr>
              <a:t>Francesco Bonini</a:t>
            </a:r>
          </a:p>
          <a:p>
            <a:pPr algn="r"/>
            <a:r>
              <a:rPr lang="it-IT">
                <a:latin typeface="Segoe UI Light"/>
                <a:cs typeface="Segoe UI"/>
              </a:rPr>
              <a:t>Emanuela Favasuli</a:t>
            </a:r>
          </a:p>
          <a:p>
            <a:pPr algn="r"/>
            <a:r>
              <a:rPr lang="it-IT">
                <a:latin typeface="Segoe UI Light"/>
                <a:cs typeface="Segoe UI"/>
              </a:rPr>
              <a:t>Alessandra </a:t>
            </a:r>
            <a:r>
              <a:rPr lang="it-IT" err="1">
                <a:latin typeface="Segoe UI Light"/>
                <a:cs typeface="Segoe UI"/>
              </a:rPr>
              <a:t>Linzalone</a:t>
            </a:r>
            <a:endParaRPr lang="it-IT">
              <a:latin typeface="Segoe UI Light"/>
              <a:cs typeface="Segoe UI"/>
            </a:endParaRPr>
          </a:p>
          <a:p>
            <a:endParaRPr lang="it-IT"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8B0F4ABF-CA9D-47EC-8A45-065D182306F5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9249" y="1123837"/>
            <a:ext cx="3922170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002060"/>
                </a:solidFill>
                <a:latin typeface="Times New Roman"/>
                <a:cs typeface="Times New Roman"/>
              </a:rPr>
              <a:t>Sistema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robotico</a:t>
            </a:r>
            <a:r>
              <a:rPr lang="en-US" sz="3200" b="1">
                <a:solidFill>
                  <a:srgbClr val="002060"/>
                </a:solidFill>
                <a:latin typeface="Times New Roman"/>
                <a:cs typeface="Times New Roman"/>
              </a:rPr>
              <a:t> da Vinci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A388B4-030A-4133-A6A2-6684617D7E77}"/>
              </a:ext>
            </a:extLst>
          </p:cNvPr>
          <p:cNvSpPr txBox="1"/>
          <p:nvPr/>
        </p:nvSpPr>
        <p:spPr>
          <a:xfrm>
            <a:off x="289249" y="2510395"/>
            <a:ext cx="4016116" cy="32745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E' una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macchina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all’avanguardia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utilizza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robotica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per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limitare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l’invasività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delle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operazioni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offrendo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maggiori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livelli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precisione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visione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controllo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durante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gli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interventi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</a:t>
            </a:r>
            <a:endParaRPr lang="it-IT" sz="1600">
              <a:solidFill>
                <a:srgbClr val="002060"/>
              </a:solidFill>
              <a:latin typeface="Segoe UI"/>
              <a:cs typeface="Segoe UI"/>
            </a:endParaRPr>
          </a:p>
          <a:p>
            <a:pPr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Grazie 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ciò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medici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potevano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eseguire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gli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interventi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chirurgici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  con solo poche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incisioni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per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adattare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piccoli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strumenti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robotici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controllati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da un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esperto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 una console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vicina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nel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corpo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del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paziente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</a:t>
            </a:r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A50CFFB5-0C69-4211-9852-9EA8BF9157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07" r="15926" b="1"/>
          <a:stretch/>
        </p:blipFill>
        <p:spPr>
          <a:xfrm>
            <a:off x="5137463" y="759599"/>
            <a:ext cx="6193767" cy="533065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89249" y="2510395"/>
            <a:ext cx="4998962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>
              <a:solidFill>
                <a:srgbClr val="FFFFFF"/>
              </a:solidFill>
            </a:endParaRP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CasellaDiTesto 1">
            <a:extLst>
              <a:ext uri="{FF2B5EF4-FFF2-40B4-BE49-F238E27FC236}">
                <a16:creationId xmlns:a16="http://schemas.microsoft.com/office/drawing/2014/main" id="{355428F3-17C1-4121-9206-8D7C4717E499}"/>
              </a:ext>
            </a:extLst>
          </p:cNvPr>
          <p:cNvSpPr txBox="1"/>
          <p:nvPr/>
        </p:nvSpPr>
        <p:spPr>
          <a:xfrm>
            <a:off x="5993622" y="6215839"/>
            <a:ext cx="4672765" cy="595622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1200" i="1">
                <a:solidFill>
                  <a:srgbClr val="002060"/>
                </a:solidFill>
                <a:latin typeface="Segoe UI Light"/>
                <a:cs typeface="Segoe UI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 Vinci® Surgery - How It Works - YouTube</a:t>
            </a:r>
            <a:endParaRPr lang="en-US" sz="1200" i="1">
              <a:solidFill>
                <a:srgbClr val="00206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92406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B08FC402-F9DB-41DD-86F1-D877AE684516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9249" y="1123950"/>
            <a:ext cx="4016375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Chirurgia</a:t>
            </a:r>
            <a:r>
              <a:rPr lang="en-US" sz="3200" b="1">
                <a:solidFill>
                  <a:srgbClr val="002060"/>
                </a:solidFill>
                <a:latin typeface="Times New Roman"/>
                <a:cs typeface="Times New Roman"/>
              </a:rPr>
              <a:t> a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distanza</a:t>
            </a:r>
            <a:endParaRPr lang="en-US" sz="3200" b="1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CCF7DE-967C-4081-9CAA-6ACFEE5F6B08}"/>
              </a:ext>
            </a:extLst>
          </p:cNvPr>
          <p:cNvSpPr txBox="1"/>
          <p:nvPr/>
        </p:nvSpPr>
        <p:spPr>
          <a:xfrm>
            <a:off x="289249" y="2464506"/>
            <a:ext cx="3570418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Il primo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esempio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chirurgia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distranza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 Europa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risale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al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Luglio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del 2020. Il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professore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Matteo Trimarchi,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del San Raffaele di Milano,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stato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grado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svolgere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un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intervento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tipo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chirurgico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a una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distanza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ben 20 km dal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paziente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 Grazie al 5G,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stato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possibile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azionare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 tempo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reale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laser e 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pinze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del robot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hanno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eseguito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l'operazione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</a:t>
            </a:r>
            <a:endParaRPr lang="it-IT" sz="1600">
              <a:solidFill>
                <a:srgbClr val="002060"/>
              </a:solidFill>
              <a:latin typeface="Segoe UI"/>
              <a:cs typeface="Segoe UI"/>
            </a:endParaRPr>
          </a:p>
        </p:txBody>
      </p:sp>
      <p:pic>
        <p:nvPicPr>
          <p:cNvPr id="6" name="Immagine 6" descr="Immagine che contiene testo, persona, interni&#10;&#10;Descrizione generata automaticamente">
            <a:extLst>
              <a:ext uri="{FF2B5EF4-FFF2-40B4-BE49-F238E27FC236}">
                <a16:creationId xmlns:a16="http://schemas.microsoft.com/office/drawing/2014/main" id="{C9EA1F82-B1B7-4600-9C26-3ED999067B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56" t="196" r="17444"/>
          <a:stretch/>
        </p:blipFill>
        <p:spPr>
          <a:xfrm>
            <a:off x="5137463" y="759599"/>
            <a:ext cx="6199505" cy="532022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89249" y="2510395"/>
            <a:ext cx="4998962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>
              <a:solidFill>
                <a:srgbClr val="F2F2F2"/>
              </a:solidFill>
              <a:latin typeface="Segoe UI Light"/>
              <a:cs typeface="Segoe UI Light"/>
            </a:endParaRP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>
              <a:solidFill>
                <a:srgbClr val="F2F2F2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95624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ttangolo 54">
            <a:extLst>
              <a:ext uri="{FF2B5EF4-FFF2-40B4-BE49-F238E27FC236}">
                <a16:creationId xmlns:a16="http://schemas.microsoft.com/office/drawing/2014/main" id="{4D9A9D32-506A-489A-94C8-2B6B5907296F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9249" y="1123950"/>
            <a:ext cx="4999038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Conclusioni</a:t>
            </a:r>
            <a:endParaRPr lang="en-US" sz="3200" b="1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89249" y="2450916"/>
            <a:ext cx="3058019" cy="37202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In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conclusione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abbiamo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scelto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trattare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questo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argomento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perché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siamo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molto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fiduciosi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l'intersecarsi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della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Medicina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delle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tecnologie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orbitano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attorno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alla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realtà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virtuale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e al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Metaverso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possano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dare vita ad un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futuro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prolifico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 campo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scientifico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</a:t>
            </a:r>
            <a:endParaRPr lang="it-IT" sz="1600">
              <a:solidFill>
                <a:srgbClr val="002060"/>
              </a:solidFill>
              <a:latin typeface="Segoe UI"/>
              <a:cs typeface="Segoe UI"/>
            </a:endParaRPr>
          </a:p>
        </p:txBody>
      </p:sp>
      <p:pic>
        <p:nvPicPr>
          <p:cNvPr id="30" name="Graphic 30" descr="Head with Gears">
            <a:extLst>
              <a:ext uri="{FF2B5EF4-FFF2-40B4-BE49-F238E27FC236}">
                <a16:creationId xmlns:a16="http://schemas.microsoft.com/office/drawing/2014/main" id="{CB4CFCD8-0A0D-4803-9E9C-848BD38FB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2890" y="800003"/>
            <a:ext cx="5238340" cy="52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96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00D04CB-DEF6-45D0-85F8-F2A643F3075E}"/>
              </a:ext>
            </a:extLst>
          </p:cNvPr>
          <p:cNvSpPr txBox="1"/>
          <p:nvPr/>
        </p:nvSpPr>
        <p:spPr>
          <a:xfrm>
            <a:off x="882603" y="139318"/>
            <a:ext cx="10426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err="1"/>
              <a:t>Grazie</a:t>
            </a:r>
            <a:r>
              <a:rPr lang="en-US" sz="4800"/>
              <a:t> </a:t>
            </a:r>
            <a:r>
              <a:rPr lang="en-US" sz="4800" err="1"/>
              <a:t>dell'attenzione</a:t>
            </a:r>
            <a:endParaRPr lang="it-IT" sz="4800"/>
          </a:p>
        </p:txBody>
      </p:sp>
      <p:pic>
        <p:nvPicPr>
          <p:cNvPr id="3" name="Elementi multimediali online 2" title="da Vinci Surgical System: Surgery on a grape">
            <a:hlinkClick r:id="" action="ppaction://media"/>
            <a:extLst>
              <a:ext uri="{FF2B5EF4-FFF2-40B4-BE49-F238E27FC236}">
                <a16:creationId xmlns:a16="http://schemas.microsoft.com/office/drawing/2014/main" id="{69AEF86B-E402-415A-9F29-BECA4CC25F6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80290" y="970315"/>
            <a:ext cx="7431419" cy="557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0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0664" y="207010"/>
            <a:ext cx="4999038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Bibiografia</a:t>
            </a:r>
            <a:r>
              <a:rPr lang="en-US" sz="3200" b="1">
                <a:solidFill>
                  <a:srgbClr val="002060"/>
                </a:solidFill>
                <a:latin typeface="Times New Roman"/>
                <a:cs typeface="Times New Roman"/>
              </a:rPr>
              <a:t> e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Sitografia</a:t>
            </a:r>
            <a:endParaRPr lang="en-US" sz="3200" b="1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06E41D-A6EE-44AB-BA5B-9157E6BD94AC}"/>
              </a:ext>
            </a:extLst>
          </p:cNvPr>
          <p:cNvSpPr txBox="1"/>
          <p:nvPr/>
        </p:nvSpPr>
        <p:spPr>
          <a:xfrm>
            <a:off x="380663" y="1462723"/>
            <a:ext cx="1098006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1600" i="1" dirty="0">
                <a:solidFill>
                  <a:srgbClr val="002060"/>
                </a:solidFill>
                <a:latin typeface="Segoe UI"/>
                <a:cs typeface="Segoe UI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https://healthtechmagazine.net/article/2020/11/how-surgeons-use-vr-technology-train-and-adapt</a:t>
            </a:r>
            <a:br>
              <a:rPr lang="it-IT" sz="1600" dirty="0">
                <a:latin typeface="Segoe UI"/>
              </a:rPr>
            </a:br>
            <a:r>
              <a:rPr lang="it-IT" sz="1600" i="1" u="sng" dirty="0">
                <a:solidFill>
                  <a:srgbClr val="002060"/>
                </a:solidFill>
                <a:latin typeface="Segoe UI"/>
                <a:cs typeface="Segoe UI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https://redshift.autodesk.it/simulazione-chirurgica/#</a:t>
            </a:r>
            <a:endParaRPr lang="it-IT" sz="1600" i="1" u="sng" dirty="0">
              <a:solidFill>
                <a:srgbClr val="002060"/>
              </a:solidFill>
              <a:latin typeface="Segoe UI"/>
              <a:cs typeface="Segoe UI Light"/>
            </a:endParaRPr>
          </a:p>
          <a:p>
            <a:pPr algn="l"/>
            <a:r>
              <a:rPr lang="it-IT" sz="1600" b="0" i="1" u="sng" strike="noStrike" dirty="0">
                <a:solidFill>
                  <a:srgbClr val="002060"/>
                </a:solidFill>
                <a:effectLst/>
                <a:latin typeface="Segoe UI"/>
                <a:cs typeface="Segoe UI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https://www.businessinsider.com/hospitals-surgeons-startups-operate-from-home-2021-2?r=US&amp;IR=T</a:t>
            </a:r>
            <a:endParaRPr lang="it-IT" sz="1600" i="1" u="sng" dirty="0">
              <a:solidFill>
                <a:srgbClr val="002060"/>
              </a:solidFill>
              <a:latin typeface="Segoe UI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218643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6CECB199-EF3A-494E-AA01-9E9CF9FBFC26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9346" y="895350"/>
            <a:ext cx="4016375" cy="1254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err="1">
                <a:solidFill>
                  <a:srgbClr val="002060"/>
                </a:solidFill>
                <a:latin typeface="Times New Roman"/>
                <a:ea typeface="Cambria"/>
                <a:cs typeface="Aharoni"/>
              </a:rPr>
              <a:t>Cos'è</a:t>
            </a:r>
            <a:r>
              <a:rPr lang="en-US" sz="3200" b="1">
                <a:solidFill>
                  <a:srgbClr val="002060"/>
                </a:solidFill>
                <a:latin typeface="Times New Roman"/>
                <a:ea typeface="Cambria"/>
                <a:cs typeface="Aharoni"/>
              </a:rPr>
              <a:t> la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ea typeface="Cambria"/>
                <a:cs typeface="Aharoni"/>
              </a:rPr>
              <a:t>chirurgia</a:t>
            </a:r>
            <a:r>
              <a:rPr lang="en-US" sz="3200" b="1">
                <a:solidFill>
                  <a:srgbClr val="002060"/>
                </a:solidFill>
                <a:latin typeface="Times New Roman"/>
                <a:ea typeface="Cambria"/>
                <a:cs typeface="Aharoni"/>
              </a:rPr>
              <a:t> 4.0?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318004" y="2418026"/>
            <a:ext cx="4067717" cy="33033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La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chirurgia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4.0 è una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branca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della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medicina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riguardante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il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trattamento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di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condizioni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patologiche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che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utilizza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oltre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la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solita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strumentazione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moderna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anche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realtà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aumentata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virtuale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cloud computing e AI. I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visori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sono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in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grado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di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mostrare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accanto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agli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elementi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reali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,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anche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oggetti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virtuali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essenziali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da dare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informazioni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in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più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sul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paziente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e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guidare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al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meglio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l’operazione</a:t>
            </a:r>
            <a:r>
              <a:rPr lang="en-US" sz="1600" dirty="0">
                <a:solidFill>
                  <a:srgbClr val="002060"/>
                </a:solidFill>
                <a:latin typeface="Segoe UI"/>
                <a:ea typeface="Cambria"/>
                <a:cs typeface="Segoe UI Light"/>
              </a:rPr>
              <a:t>.</a:t>
            </a:r>
            <a:endParaRPr lang="it-IT" sz="1600" dirty="0">
              <a:solidFill>
                <a:srgbClr val="002060"/>
              </a:solidFill>
              <a:latin typeface="Segoe UI"/>
              <a:ea typeface="Cambria"/>
              <a:cs typeface="Segoe UI Light"/>
            </a:endParaRPr>
          </a:p>
        </p:txBody>
      </p:sp>
      <p:pic>
        <p:nvPicPr>
          <p:cNvPr id="3" name="Immagine 5" descr="Immagine che contiene persona, folla&#10;&#10;Descrizione generata automaticamente">
            <a:extLst>
              <a:ext uri="{FF2B5EF4-FFF2-40B4-BE49-F238E27FC236}">
                <a16:creationId xmlns:a16="http://schemas.microsoft.com/office/drawing/2014/main" id="{3E8A98B1-92C4-4A60-B255-0D608ECEC9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9" r="17773"/>
          <a:stretch/>
        </p:blipFill>
        <p:spPr>
          <a:xfrm>
            <a:off x="5137463" y="759599"/>
            <a:ext cx="6193767" cy="53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95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B4E7A421-69C8-4501-900E-2F702B07FF2F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9249" y="1143685"/>
            <a:ext cx="4359536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002060"/>
                </a:solidFill>
                <a:latin typeface="Times New Roman"/>
                <a:cs typeface="Segoe UI"/>
              </a:rPr>
              <a:t>Cloud computing e AI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cs typeface="Segoe UI"/>
              </a:rPr>
              <a:t>nel</a:t>
            </a:r>
            <a:r>
              <a:rPr lang="en-US" sz="3200" b="1">
                <a:solidFill>
                  <a:srgbClr val="002060"/>
                </a:solidFill>
                <a:latin typeface="Times New Roman"/>
                <a:cs typeface="Segoe UI"/>
              </a:rPr>
              <a:t> campo medico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89249" y="2510395"/>
            <a:ext cx="4359536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102870" indent="-285750" defTabSz="914400">
              <a:lnSpc>
                <a:spcPct val="110000"/>
              </a:lnSpc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Il cloud ha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più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applicazioni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nel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campo medico: la telemedicina,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creazione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biobanche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l'internet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of medical things.</a:t>
            </a:r>
            <a:endParaRPr lang="it-IT"/>
          </a:p>
          <a:p>
            <a:pPr marL="102870" indent="-285750" defTabSz="914400">
              <a:lnSpc>
                <a:spcPct val="110000"/>
              </a:lnSpc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2060"/>
              </a:solidFill>
              <a:latin typeface="Segoe UI"/>
              <a:cs typeface="Segoe UI"/>
            </a:endParaRPr>
          </a:p>
          <a:p>
            <a:pPr marL="102870" indent="-285750" defTabSz="914400">
              <a:lnSpc>
                <a:spcPct val="110000"/>
              </a:lnSpc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telemedicina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permette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realizzare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distanza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dalle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consultazioni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alle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operazioni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chirurgiche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.</a:t>
            </a:r>
          </a:p>
          <a:p>
            <a:pPr marL="102870" indent="-285750" defTabSz="914400">
              <a:lnSpc>
                <a:spcPct val="110000"/>
              </a:lnSpc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2060"/>
              </a:solidFill>
              <a:latin typeface="Segoe UI"/>
              <a:cs typeface="Segoe UI"/>
            </a:endParaRPr>
          </a:p>
          <a:p>
            <a:pPr marL="102870" indent="-285750" defTabSz="914400">
              <a:lnSpc>
                <a:spcPct val="110000"/>
              </a:lnSpc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biobanche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invece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permettono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un accesso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più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facile e veloce ai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dati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medici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danno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possibilità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 fare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ricerca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su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grandi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numeri (Big Data).</a:t>
            </a:r>
          </a:p>
        </p:txBody>
      </p:sp>
      <p:pic>
        <p:nvPicPr>
          <p:cNvPr id="2050" name="Picture 2" descr="Telemedicina, l&amp;#39;aiuto digitale per medici e pazienti - Paginemediche">
            <a:extLst>
              <a:ext uri="{FF2B5EF4-FFF2-40B4-BE49-F238E27FC236}">
                <a16:creationId xmlns:a16="http://schemas.microsoft.com/office/drawing/2014/main" id="{8981DA1E-ED28-4E15-B646-1849BAEF82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4" b="3"/>
          <a:stretch/>
        </p:blipFill>
        <p:spPr bwMode="auto">
          <a:xfrm>
            <a:off x="6083162" y="759254"/>
            <a:ext cx="5238340" cy="533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C34B54BA-4403-4C17-9C16-6CD3C92454B0}"/>
              </a:ext>
            </a:extLst>
          </p:cNvPr>
          <p:cNvSpPr txBox="1">
            <a:spLocks/>
          </p:cNvSpPr>
          <p:nvPr/>
        </p:nvSpPr>
        <p:spPr>
          <a:xfrm>
            <a:off x="6270949" y="-310516"/>
            <a:ext cx="4131134" cy="1255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300" dirty="0">
              <a:solidFill>
                <a:srgbClr val="002060"/>
              </a:solidFill>
              <a:latin typeface="Times New Roman" panose="02020603050405020304" pitchFamily="18" charset="0"/>
              <a:ea typeface="PMingLiU-ExtB"/>
              <a:cs typeface="Times New Roman" panose="02020603050405020304" pitchFamily="18" charset="0"/>
            </a:endParaRP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5AA6EB57-F758-43EC-94C3-8FBAADDD74A1}"/>
              </a:ext>
            </a:extLst>
          </p:cNvPr>
          <p:cNvSpPr txBox="1">
            <a:spLocks/>
          </p:cNvSpPr>
          <p:nvPr/>
        </p:nvSpPr>
        <p:spPr>
          <a:xfrm>
            <a:off x="2232742" y="-338144"/>
            <a:ext cx="4131134" cy="1255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300">
              <a:solidFill>
                <a:srgbClr val="002060"/>
              </a:solidFill>
              <a:latin typeface="Georgia"/>
              <a:ea typeface="PMingLiU-ExtB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7781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71C9704E-85F5-41B6-A300-2D83A6C79649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60495" y="2050320"/>
            <a:ext cx="4186281" cy="3806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L'internet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of medical Things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infine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è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l'internet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of things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applicato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in campo medico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permette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monitorare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distanza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pazienti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facilita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creazione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di test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clinici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.</a:t>
            </a:r>
            <a:endParaRPr lang="it-IT" sz="1600">
              <a:solidFill>
                <a:srgbClr val="002060"/>
              </a:solidFill>
              <a:latin typeface="Segoe UI"/>
              <a:cs typeface="Segoe UI"/>
            </a:endParaRPr>
          </a:p>
          <a:p>
            <a:pPr indent="-182880" defTabSz="914400">
              <a:spcAft>
                <a:spcPts val="600"/>
              </a:spcAft>
              <a:buClr>
                <a:srgbClr val="002060"/>
              </a:buClr>
              <a:buFont typeface="Wingdings 2" pitchFamily="18" charset="2"/>
              <a:buChar char=""/>
            </a:pPr>
            <a:endParaRPr lang="en-US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L'intelligenza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artificiale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viene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usata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per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diagnosticare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malattie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, per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l'analisi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delle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immagini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 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risultato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di ECG,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raggi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x,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ecc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. e per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analisi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dei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dati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.</a:t>
            </a:r>
          </a:p>
        </p:txBody>
      </p:sp>
      <p:pic>
        <p:nvPicPr>
          <p:cNvPr id="1026" name="Picture 2" descr="Artificial intelligence could revolutionize medical care. But don&amp;#39;t trust  it to read your x-ray just yet | Science | AAAS">
            <a:extLst>
              <a:ext uri="{FF2B5EF4-FFF2-40B4-BE49-F238E27FC236}">
                <a16:creationId xmlns:a16="http://schemas.microsoft.com/office/drawing/2014/main" id="{07B53697-B2BF-442E-9DDF-16A81C574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232" y="1573126"/>
            <a:ext cx="6598023" cy="371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126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3B8268B4-94CB-4365-BBEA-DC6B5E128B6B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08757" y="767751"/>
            <a:ext cx="4016375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VR per il training</a:t>
            </a:r>
            <a:endParaRPr lang="en-US" sz="3200" b="1">
              <a:latin typeface="Times New Roman"/>
              <a:cs typeface="Times New Roman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07934" y="2063104"/>
            <a:ext cx="4399098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Anche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realtà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it-IT" sz="1600">
                <a:solidFill>
                  <a:srgbClr val="002060"/>
                </a:solidFill>
                <a:latin typeface="Segoe UI"/>
                <a:cs typeface="Segoe UI Light"/>
              </a:rPr>
              <a:t>virtuale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contribuisce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alle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innovazioni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fornendo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un’educazione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immersiva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 </a:t>
            </a:r>
            <a:endParaRPr lang="it-IT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endParaRPr lang="en-US" sz="1600">
              <a:solidFill>
                <a:srgbClr val="002060"/>
              </a:solidFill>
              <a:latin typeface="Segoe UI"/>
              <a:cs typeface="Segoe UI Light" panose="020B0502040204020203" pitchFamily="34" charset="0"/>
            </a:endParaRPr>
          </a:p>
          <a:p>
            <a:r>
              <a:rPr lang="it-IT" sz="1600">
                <a:solidFill>
                  <a:srgbClr val="002060"/>
                </a:solidFill>
                <a:latin typeface="Segoe UI"/>
                <a:cs typeface="Segoe UI Light"/>
              </a:rPr>
              <a:t>Essenziale per insegnare tecniche di chirurgia, il tutto in un ambiente sicuro</a:t>
            </a:r>
            <a:br>
              <a:rPr lang="it-IT" sz="1600">
                <a:latin typeface="Segoe UI"/>
                <a:cs typeface="Segoe UI Light" panose="020B0502040204020203" pitchFamily="34" charset="0"/>
              </a:rPr>
            </a:br>
            <a:endParaRPr lang="it-IT" sz="1600">
              <a:solidFill>
                <a:srgbClr val="002060"/>
              </a:solidFill>
              <a:latin typeface="Segoe UI"/>
              <a:cs typeface="Segoe UI Light" panose="020B0502040204020203" pitchFamily="34" charset="0"/>
            </a:endParaRPr>
          </a:p>
          <a:p>
            <a:r>
              <a:rPr lang="it-IT" sz="1600">
                <a:solidFill>
                  <a:srgbClr val="002060"/>
                </a:solidFill>
                <a:latin typeface="Segoe UI"/>
                <a:cs typeface="Segoe UI Light"/>
              </a:rPr>
              <a:t>Tutti i dati, compresi i movimenti di un utente, sono monitorati e il chirurgo può ottenere un feedback in tempo reale</a:t>
            </a:r>
          </a:p>
          <a:p>
            <a:endParaRPr lang="it-IT" sz="1600">
              <a:solidFill>
                <a:srgbClr val="002060"/>
              </a:solidFill>
              <a:latin typeface="Segoe UI"/>
              <a:cs typeface="Segoe UI Light" panose="020B0502040204020203" pitchFamily="34" charset="0"/>
            </a:endParaRPr>
          </a:p>
          <a:p>
            <a:r>
              <a:rPr lang="it-IT" sz="1600">
                <a:solidFill>
                  <a:srgbClr val="002060"/>
                </a:solidFill>
                <a:latin typeface="Segoe UI"/>
                <a:cs typeface="Segoe UI Light"/>
              </a:rPr>
              <a:t>Gli strumenti sono in grado di fornire un feedback </a:t>
            </a:r>
            <a:r>
              <a:rPr lang="it-IT" sz="1600" err="1">
                <a:solidFill>
                  <a:srgbClr val="002060"/>
                </a:solidFill>
                <a:latin typeface="Segoe UI"/>
                <a:cs typeface="Segoe UI Light"/>
              </a:rPr>
              <a:t>aptico</a:t>
            </a:r>
            <a:r>
              <a:rPr lang="it-IT" sz="1600">
                <a:solidFill>
                  <a:srgbClr val="002060"/>
                </a:solidFill>
                <a:latin typeface="Segoe UI"/>
                <a:cs typeface="Segoe UI Light"/>
              </a:rPr>
              <a:t>, procurando agli utenti le sensazioni fisiche appropriate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Elementi multimediali online 9" title="Medical VR Total Knee Surgical Simulator Demonstration">
            <a:hlinkClick r:id="" action="ppaction://media"/>
            <a:extLst>
              <a:ext uri="{FF2B5EF4-FFF2-40B4-BE49-F238E27FC236}">
                <a16:creationId xmlns:a16="http://schemas.microsoft.com/office/drawing/2014/main" id="{3C766D75-B6F5-4498-95D6-D7D3396A92D1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4"/>
          <a:stretch>
            <a:fillRect/>
          </a:stretch>
        </p:blipFill>
        <p:spPr>
          <a:xfrm>
            <a:off x="4992204" y="1497240"/>
            <a:ext cx="6810556" cy="38479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7FB539-22B7-4499-9A9E-AB56E1AE55F1}"/>
              </a:ext>
            </a:extLst>
          </p:cNvPr>
          <p:cNvSpPr txBox="1"/>
          <p:nvPr/>
        </p:nvSpPr>
        <p:spPr>
          <a:xfrm>
            <a:off x="6410061" y="5658023"/>
            <a:ext cx="39748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i="1">
                <a:latin typeface="Segoe UI Light" panose="020B0502040204020203" pitchFamily="34" charset="0"/>
                <a:cs typeface="Segoe UI Light" panose="020B0502040204020203" pitchFamily="34" charset="0"/>
              </a:rPr>
              <a:t>VR Total Knee Surgical Simulator</a:t>
            </a:r>
          </a:p>
        </p:txBody>
      </p:sp>
    </p:spTree>
    <p:extLst>
      <p:ext uri="{BB962C8B-B14F-4D97-AF65-F5344CB8AC3E}">
        <p14:creationId xmlns:p14="http://schemas.microsoft.com/office/powerpoint/2010/main" val="3651939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3B8268B4-94CB-4365-BBEA-DC6B5E128B6B}"/>
              </a:ext>
            </a:extLst>
          </p:cNvPr>
          <p:cNvSpPr/>
          <p:nvPr/>
        </p:nvSpPr>
        <p:spPr>
          <a:xfrm>
            <a:off x="0" y="763675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2925" y="928641"/>
            <a:ext cx="4016375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I </a:t>
            </a:r>
            <a:r>
              <a:rPr lang="it-IT" sz="3200" b="1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vantaggi</a:t>
            </a:r>
            <a:endParaRPr lang="en-US" sz="3200">
              <a:latin typeface="Times New Roman"/>
              <a:cs typeface="Times New Roman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106605" y="2343291"/>
            <a:ext cx="4429017" cy="39657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2060"/>
                </a:solidFill>
                <a:latin typeface="Segoe UI"/>
                <a:cs typeface="Segoe UI Light"/>
              </a:rPr>
              <a:t>Costo</a:t>
            </a:r>
            <a:r>
              <a:rPr lang="it-IT" sz="1600" dirty="0">
                <a:solidFill>
                  <a:srgbClr val="002060"/>
                </a:solidFill>
                <a:latin typeface="Segoe UI"/>
                <a:cs typeface="Segoe UI Light"/>
              </a:rPr>
              <a:t>: creando una sala operatoria virtuale che consente ai chirurghi di esercitarsi da qualsiasi luogo, i costi sono ridotti</a:t>
            </a:r>
            <a:br>
              <a:rPr lang="it-IT" sz="1600" dirty="0">
                <a:latin typeface="Segoe UI"/>
                <a:cs typeface="Segoe UI Light" panose="020B0502040204020203" pitchFamily="34" charset="0"/>
              </a:rPr>
            </a:br>
            <a:r>
              <a:rPr lang="it-IT" sz="1600" dirty="0">
                <a:solidFill>
                  <a:srgbClr val="002060"/>
                </a:solidFill>
                <a:latin typeface="Segoe UI"/>
                <a:cs typeface="Segoe UI Light"/>
              </a:rPr>
              <a:t>Può anche mitigare il costo per viaggi, cadaveri e spedizione di grandi dispositivi medici o robotici </a:t>
            </a:r>
            <a:endParaRPr lang="it-IT" sz="1600">
              <a:solidFill>
                <a:srgbClr val="002060"/>
              </a:solidFill>
              <a:latin typeface="Segoe UI"/>
              <a:cs typeface="Segoe UI"/>
            </a:endParaRPr>
          </a:p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Tempo</a:t>
            </a:r>
            <a:r>
              <a:rPr lang="it-IT" sz="1600" b="0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: molto più facile e veloce allestire l’ambiente in VR che farlo di persona</a:t>
            </a:r>
            <a:r>
              <a:rPr lang="en-US" sz="1600" dirty="0">
                <a:solidFill>
                  <a:srgbClr val="002060"/>
                </a:solidFill>
                <a:latin typeface="Segoe UI"/>
                <a:cs typeface="Segoe UI Light"/>
              </a:rPr>
              <a:t>      </a:t>
            </a:r>
            <a:endParaRPr lang="en-US" sz="1600">
              <a:solidFill>
                <a:srgbClr val="002060"/>
              </a:solidFill>
              <a:latin typeface="Segoe UI"/>
              <a:cs typeface="Segoe UI Ligh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2060"/>
                </a:solidFill>
                <a:latin typeface="Segoe UI"/>
                <a:cs typeface="Segoe UI Light"/>
              </a:rPr>
              <a:t>Esperienza</a:t>
            </a:r>
            <a:r>
              <a:rPr lang="it-IT" sz="1600" dirty="0">
                <a:solidFill>
                  <a:srgbClr val="002060"/>
                </a:solidFill>
                <a:latin typeface="Segoe UI"/>
                <a:cs typeface="Segoe UI Light"/>
              </a:rPr>
              <a:t>: con la partecipazione di numerosi team di ingegneri e medici è stato possibile avere immagini iper-realistiche per un training immersivo</a:t>
            </a:r>
            <a:endParaRPr lang="it-IT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C3AB69FF-A390-406C-9793-5A56EEDE67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7" r="28947"/>
          <a:stretch/>
        </p:blipFill>
        <p:spPr>
          <a:xfrm>
            <a:off x="5483120" y="763675"/>
            <a:ext cx="6464100" cy="53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501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3B8268B4-94CB-4365-BBEA-DC6B5E128B6B}"/>
              </a:ext>
            </a:extLst>
          </p:cNvPr>
          <p:cNvSpPr/>
          <p:nvPr/>
        </p:nvSpPr>
        <p:spPr>
          <a:xfrm>
            <a:off x="0" y="763675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142697" y="1713317"/>
            <a:ext cx="4188935" cy="38014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Accessibilità</a:t>
            </a:r>
            <a:r>
              <a:rPr lang="it-IT" sz="1600" b="0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: la VR consente ai medici di partecipare alla sessione virtuale da qualsiasi luogo</a:t>
            </a:r>
            <a:endParaRPr lang="it-IT"/>
          </a:p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Valutazione</a:t>
            </a:r>
            <a:r>
              <a:rPr lang="it-IT" sz="1600" b="0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: tramite il monitoraggio è possibile verificare il progresso e valutare gli studenti in modo più oggettivo</a:t>
            </a:r>
            <a:endParaRPr lang="it-IT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2060"/>
                </a:solidFill>
                <a:latin typeface="Segoe UI"/>
                <a:cs typeface="Segoe UI Light"/>
              </a:rPr>
              <a:t>Ripetibilità</a:t>
            </a:r>
            <a:r>
              <a:rPr lang="it-IT" sz="1600" dirty="0">
                <a:solidFill>
                  <a:srgbClr val="002060"/>
                </a:solidFill>
                <a:latin typeface="Segoe UI"/>
                <a:cs typeface="Segoe UI Light"/>
              </a:rPr>
              <a:t>: </a:t>
            </a:r>
            <a:r>
              <a:rPr lang="it-IT" sz="1600" b="0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Più i chirurghi possono fare pratica e allenarsi, più sviluppano memoria muscolare che li aiuta a diventare più qualificati</a:t>
            </a:r>
            <a:endParaRPr lang="it-IT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it-IT" sz="1600" b="1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Riduzione dei rischi: </a:t>
            </a:r>
            <a:r>
              <a:rPr lang="it-IT" sz="1600" i="0" u="none" strike="noStrike" dirty="0">
                <a:solidFill>
                  <a:srgbClr val="002060"/>
                </a:solidFill>
                <a:effectLst/>
                <a:latin typeface="Segoe UI"/>
                <a:cs typeface="Segoe UI Light"/>
              </a:rPr>
              <a:t>I chirurghi solitamente sono sottoposti sia durante il training, sia durante l’addestramento, a innumerevoli radiazioni</a:t>
            </a:r>
            <a:endParaRPr lang="en-US" sz="1600">
              <a:solidFill>
                <a:srgbClr val="002060"/>
              </a:solidFill>
              <a:latin typeface="Segoe UI"/>
              <a:cs typeface="Segoe UI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C3AB69FF-A390-406C-9793-5A56EEDE67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7" t="1647" r="11117"/>
          <a:stretch/>
        </p:blipFill>
        <p:spPr>
          <a:xfrm>
            <a:off x="5950324" y="1148957"/>
            <a:ext cx="5529692" cy="456008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3B3ED8-E802-40DB-890A-1BB9F13B78FC}"/>
              </a:ext>
            </a:extLst>
          </p:cNvPr>
          <p:cNvSpPr txBox="1"/>
          <p:nvPr/>
        </p:nvSpPr>
        <p:spPr>
          <a:xfrm>
            <a:off x="5950324" y="5765577"/>
            <a:ext cx="552969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b="0" i="1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Nella simulazione di un intervento di osteosintesi </a:t>
            </a:r>
            <a:r>
              <a:rPr lang="it-IT" sz="1050" b="0" i="1" u="none" strike="noStrike" dirty="0" err="1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intramidollare</a:t>
            </a:r>
            <a:r>
              <a:rPr lang="it-IT" sz="1050" b="0" i="1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della tibia, gli studenti di medicina formati con </a:t>
            </a:r>
            <a:r>
              <a:rPr lang="it-IT" sz="1050" b="0" i="1" u="none" strike="noStrike" dirty="0" err="1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ossoVR</a:t>
            </a:r>
            <a:r>
              <a:rPr lang="it-IT" sz="1050" b="0" i="1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hanno ottenuto punteggi superiori del 233% </a:t>
            </a:r>
            <a:endParaRPr lang="it-IT" sz="105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616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24">
            <a:extLst>
              <a:ext uri="{FF2B5EF4-FFF2-40B4-BE49-F238E27FC236}">
                <a16:creationId xmlns:a16="http://schemas.microsoft.com/office/drawing/2014/main" id="{21EB8483-BDF9-4C53-8D40-765CB1C0377F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6BC438A6-D325-4265-B346-41F815D088E8}"/>
              </a:ext>
            </a:extLst>
          </p:cNvPr>
          <p:cNvSpPr txBox="1">
            <a:spLocks/>
          </p:cNvSpPr>
          <p:nvPr/>
        </p:nvSpPr>
        <p:spPr>
          <a:xfrm>
            <a:off x="318004" y="978487"/>
            <a:ext cx="4016116" cy="1255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La prima </a:t>
            </a:r>
            <a:r>
              <a:rPr lang="en-US" sz="3200" b="1" dirty="0" err="1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operazione</a:t>
            </a:r>
            <a:r>
              <a:rPr lang="en-US" sz="3200" b="1" dirty="0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 in realtà </a:t>
            </a:r>
            <a:r>
              <a:rPr lang="en-US" sz="3200" b="1" dirty="0" err="1">
                <a:solidFill>
                  <a:srgbClr val="002060"/>
                </a:solidFill>
                <a:latin typeface="Times New Roman"/>
                <a:ea typeface="PMingLiU-ExtB"/>
                <a:cs typeface="Times New Roman"/>
              </a:rPr>
              <a:t>aumentata</a:t>
            </a:r>
            <a:endParaRPr lang="en-US" sz="3200" b="1" dirty="0">
              <a:solidFill>
                <a:srgbClr val="002060"/>
              </a:solidFill>
              <a:latin typeface="Times New Roman"/>
              <a:ea typeface="PMingLiU-ExtB"/>
              <a:cs typeface="Times New Roman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95874A-BE26-4131-BD71-5F3F86D15968}"/>
              </a:ext>
            </a:extLst>
          </p:cNvPr>
          <p:cNvSpPr txBox="1"/>
          <p:nvPr/>
        </p:nvSpPr>
        <p:spPr>
          <a:xfrm>
            <a:off x="172851" y="2582085"/>
            <a:ext cx="4519322" cy="395032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Fu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guidata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dal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Policlinico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  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Sant’Orsola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di Bologna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tramite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il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visore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“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Vostars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”</a:t>
            </a:r>
            <a:br>
              <a:rPr lang="en-US" sz="1600">
                <a:latin typeface="Segoe UI"/>
              </a:rPr>
            </a:br>
            <a:endParaRPr lang="en-US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Permise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coordinazione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occhio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-mano e la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coerenza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tra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immagine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reale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virtuale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grazie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ad una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videocamera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combina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immagini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fronte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al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chirurgo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con le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immagini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radiologiche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del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paziente</a:t>
            </a:r>
            <a:endParaRPr lang="en-US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endParaRPr lang="en-US" sz="1600">
              <a:solidFill>
                <a:srgbClr val="002060"/>
              </a:solidFill>
              <a:latin typeface="Segoe UI"/>
              <a:cs typeface="Segoe UI Light"/>
            </a:endParaRPr>
          </a:p>
          <a:p>
            <a:pPr marL="285750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Portò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ad una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riduzione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dei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tempi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degli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interventi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e un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aumento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della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 Light"/>
              </a:rPr>
              <a:t>precisione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 Light"/>
              </a:rPr>
              <a:t>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br>
              <a:rPr lang="en-US" sz="1500"/>
            </a:br>
            <a:endParaRPr lang="en-US" sz="1600">
              <a:solidFill>
                <a:srgbClr val="FFFFFF"/>
              </a:solidFill>
            </a:endParaRPr>
          </a:p>
        </p:txBody>
      </p:sp>
      <p:pic>
        <p:nvPicPr>
          <p:cNvPr id="5" name="Immagine 5" descr="Immagine che contiene persona, scena, stanza, camera di degenza&#10;&#10;Descrizione generata automaticamente">
            <a:extLst>
              <a:ext uri="{FF2B5EF4-FFF2-40B4-BE49-F238E27FC236}">
                <a16:creationId xmlns:a16="http://schemas.microsoft.com/office/drawing/2014/main" id="{AC21E024-8CC0-4415-BE4A-C7131F8E7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2" r="16784" b="2"/>
          <a:stretch/>
        </p:blipFill>
        <p:spPr>
          <a:xfrm>
            <a:off x="5137463" y="759599"/>
            <a:ext cx="6193767" cy="53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17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tangolo 32">
            <a:extLst>
              <a:ext uri="{FF2B5EF4-FFF2-40B4-BE49-F238E27FC236}">
                <a16:creationId xmlns:a16="http://schemas.microsoft.com/office/drawing/2014/main" id="{111041EB-9676-48DD-A8AF-437C03495133}"/>
              </a:ext>
            </a:extLst>
          </p:cNvPr>
          <p:cNvSpPr/>
          <p:nvPr/>
        </p:nvSpPr>
        <p:spPr>
          <a:xfrm>
            <a:off x="6557" y="767751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0E94E6-428A-4D0A-84BB-A0F6693CA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9249" y="1155517"/>
            <a:ext cx="4016375" cy="12557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Chirurgia</a:t>
            </a:r>
            <a:r>
              <a:rPr lang="en-US" sz="3200" b="1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200" b="1" err="1">
                <a:solidFill>
                  <a:srgbClr val="002060"/>
                </a:solidFill>
                <a:latin typeface="Times New Roman"/>
                <a:cs typeface="Times New Roman"/>
              </a:rPr>
              <a:t>robotica</a:t>
            </a:r>
            <a:endParaRPr lang="en-US" sz="3200" b="1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E158DDE-9C92-48E8-92C5-796A0BEEAD56}"/>
              </a:ext>
            </a:extLst>
          </p:cNvPr>
          <p:cNvSpPr txBox="1"/>
          <p:nvPr/>
        </p:nvSpPr>
        <p:spPr>
          <a:xfrm>
            <a:off x="289249" y="2708724"/>
            <a:ext cx="4016116" cy="32745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Aft>
                <a:spcPts val="600"/>
              </a:spcAft>
              <a:buClr>
                <a:srgbClr val="002060"/>
              </a:buClr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Permette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di:</a:t>
            </a:r>
          </a:p>
          <a:p>
            <a:pPr marL="948690" lvl="1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eseguire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procedure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meno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invasive</a:t>
            </a:r>
          </a:p>
          <a:p>
            <a:pPr marL="948690" lvl="1" indent="-285750" defTabSz="914400">
              <a:spcAft>
                <a:spcPts val="600"/>
              </a:spcAft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migliorare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il tempo di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recupero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dei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Segoe UI"/>
                <a:cs typeface="Segoe UI"/>
              </a:rPr>
              <a:t>pazienti</a:t>
            </a:r>
            <a:r>
              <a:rPr lang="en-US" sz="1600">
                <a:solidFill>
                  <a:srgbClr val="002060"/>
                </a:solidFill>
                <a:latin typeface="Segoe UI"/>
                <a:cs typeface="Segoe UI"/>
              </a:rPr>
              <a:t> </a:t>
            </a:r>
          </a:p>
        </p:txBody>
      </p:sp>
      <p:pic>
        <p:nvPicPr>
          <p:cNvPr id="8" name="Immagine 9" descr="Immagine che contiene interni, letto&#10;&#10;Descrizione generata automaticamente">
            <a:extLst>
              <a:ext uri="{FF2B5EF4-FFF2-40B4-BE49-F238E27FC236}">
                <a16:creationId xmlns:a16="http://schemas.microsoft.com/office/drawing/2014/main" id="{575FC6A5-10D3-4314-B8DB-807A7B902E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13879"/>
          <a:stretch/>
        </p:blipFill>
        <p:spPr>
          <a:xfrm>
            <a:off x="5137463" y="759599"/>
            <a:ext cx="6193767" cy="533065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F3E323-AD2E-4D62-B06B-E88AD05A5387}"/>
              </a:ext>
            </a:extLst>
          </p:cNvPr>
          <p:cNvSpPr txBox="1"/>
          <p:nvPr/>
        </p:nvSpPr>
        <p:spPr>
          <a:xfrm>
            <a:off x="289249" y="2510395"/>
            <a:ext cx="4007319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16197"/>
      </p:ext>
    </p:extLst>
  </p:cSld>
  <p:clrMapOvr>
    <a:masterClrMapping/>
  </p:clrMapOvr>
</p:sld>
</file>

<file path=ppt/theme/theme1.xml><?xml version="1.0" encoding="utf-8"?>
<a:theme xmlns:a="http://schemas.openxmlformats.org/drawingml/2006/main" name="Cornice">
  <a:themeElements>
    <a:clrScheme name="Cornic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rnic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rnic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rnice">
    <a:dk1>
      <a:srgbClr val="000000"/>
    </a:dk1>
    <a:lt1>
      <a:srgbClr val="FFFFFF"/>
    </a:lt1>
    <a:dk2>
      <a:srgbClr val="545454"/>
    </a:dk2>
    <a:lt2>
      <a:srgbClr val="BFBFBF"/>
    </a:lt2>
    <a:accent1>
      <a:srgbClr val="40BAD2"/>
    </a:accent1>
    <a:accent2>
      <a:srgbClr val="FAB900"/>
    </a:accent2>
    <a:accent3>
      <a:srgbClr val="90BB23"/>
    </a:accent3>
    <a:accent4>
      <a:srgbClr val="EE7008"/>
    </a:accent4>
    <a:accent5>
      <a:srgbClr val="1AB39F"/>
    </a:accent5>
    <a:accent6>
      <a:srgbClr val="D5393D"/>
    </a:accent6>
    <a:hlink>
      <a:srgbClr val="90BB23"/>
    </a:hlink>
    <a:folHlink>
      <a:srgbClr val="EE7008"/>
    </a:folHlink>
  </a:clrScheme>
</a:themeOverride>
</file>

<file path=ppt/theme/themeOverride2.xml><?xml version="1.0" encoding="utf-8"?>
<a:themeOverride xmlns:a="http://schemas.openxmlformats.org/drawingml/2006/main">
  <a:clrScheme name="Cornice">
    <a:dk1>
      <a:srgbClr val="000000"/>
    </a:dk1>
    <a:lt1>
      <a:srgbClr val="FFFFFF"/>
    </a:lt1>
    <a:dk2>
      <a:srgbClr val="545454"/>
    </a:dk2>
    <a:lt2>
      <a:srgbClr val="BFBFBF"/>
    </a:lt2>
    <a:accent1>
      <a:srgbClr val="40BAD2"/>
    </a:accent1>
    <a:accent2>
      <a:srgbClr val="FAB900"/>
    </a:accent2>
    <a:accent3>
      <a:srgbClr val="90BB23"/>
    </a:accent3>
    <a:accent4>
      <a:srgbClr val="EE7008"/>
    </a:accent4>
    <a:accent5>
      <a:srgbClr val="1AB39F"/>
    </a:accent5>
    <a:accent6>
      <a:srgbClr val="D5393D"/>
    </a:accent6>
    <a:hlink>
      <a:srgbClr val="90BB23"/>
    </a:hlink>
    <a:folHlink>
      <a:srgbClr val="EE7008"/>
    </a:folHlink>
  </a:clrScheme>
</a:themeOverride>
</file>

<file path=ppt/theme/themeOverride3.xml><?xml version="1.0" encoding="utf-8"?>
<a:themeOverride xmlns:a="http://schemas.openxmlformats.org/drawingml/2006/main">
  <a:clrScheme name="Cornice">
    <a:dk1>
      <a:srgbClr val="000000"/>
    </a:dk1>
    <a:lt1>
      <a:srgbClr val="FFFFFF"/>
    </a:lt1>
    <a:dk2>
      <a:srgbClr val="545454"/>
    </a:dk2>
    <a:lt2>
      <a:srgbClr val="BFBFBF"/>
    </a:lt2>
    <a:accent1>
      <a:srgbClr val="40BAD2"/>
    </a:accent1>
    <a:accent2>
      <a:srgbClr val="FAB900"/>
    </a:accent2>
    <a:accent3>
      <a:srgbClr val="90BB23"/>
    </a:accent3>
    <a:accent4>
      <a:srgbClr val="EE7008"/>
    </a:accent4>
    <a:accent5>
      <a:srgbClr val="1AB39F"/>
    </a:accent5>
    <a:accent6>
      <a:srgbClr val="D5393D"/>
    </a:accent6>
    <a:hlink>
      <a:srgbClr val="90BB23"/>
    </a:hlink>
    <a:folHlink>
      <a:srgbClr val="EE700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779</Words>
  <Application>Microsoft Office PowerPoint</Application>
  <PresentationFormat>Widescreen</PresentationFormat>
  <Paragraphs>57</Paragraphs>
  <Slides>14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4" baseType="lpstr">
      <vt:lpstr>Arial</vt:lpstr>
      <vt:lpstr>Calibri</vt:lpstr>
      <vt:lpstr>Corbel</vt:lpstr>
      <vt:lpstr>Georgia</vt:lpstr>
      <vt:lpstr>Rockwell</vt:lpstr>
      <vt:lpstr>Segoe UI</vt:lpstr>
      <vt:lpstr>Segoe UI Light</vt:lpstr>
      <vt:lpstr>Times New Roman</vt:lpstr>
      <vt:lpstr>Wingdings 2</vt:lpstr>
      <vt:lpstr>Cornice</vt:lpstr>
      <vt:lpstr>Chirurgia 4.0</vt:lpstr>
      <vt:lpstr>Cos'è la chirurgia 4.0?</vt:lpstr>
      <vt:lpstr>Cloud computing e AI nel campo medico</vt:lpstr>
      <vt:lpstr>Presentazione standard di PowerPoint</vt:lpstr>
      <vt:lpstr>VR per il training</vt:lpstr>
      <vt:lpstr>I vantaggi</vt:lpstr>
      <vt:lpstr>Presentazione standard di PowerPoint</vt:lpstr>
      <vt:lpstr>Presentazione standard di PowerPoint</vt:lpstr>
      <vt:lpstr>Chirurgia robotica</vt:lpstr>
      <vt:lpstr>Sistema robotico da Vinci</vt:lpstr>
      <vt:lpstr>Chirurgia a distanza</vt:lpstr>
      <vt:lpstr>Conclusioni</vt:lpstr>
      <vt:lpstr>Presentazione standard di PowerPoint</vt:lpstr>
      <vt:lpstr>Bibiografia e Sitografia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>Francesco Bonini</cp:lastModifiedBy>
  <cp:revision>2</cp:revision>
  <dcterms:created xsi:type="dcterms:W3CDTF">2022-01-09T13:27:37Z</dcterms:created>
  <dcterms:modified xsi:type="dcterms:W3CDTF">2022-01-09T16:35:12Z</dcterms:modified>
</cp:coreProperties>
</file>

<file path=docProps/thumbnail.jpeg>
</file>